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0"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19" r:id="rId9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75158" autoAdjust="0"/>
  </p:normalViewPr>
  <p:slideViewPr>
    <p:cSldViewPr>
      <p:cViewPr varScale="1">
        <p:scale>
          <a:sx n="74" d="100"/>
          <a:sy n="74" d="100"/>
        </p:scale>
        <p:origin x="-6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if necessary it would also be permissible to use an authorized access point for the Spanish expression, but in most cases, as here, where there’s only one Spanish expression, this is sufficient.</a:t>
            </a:r>
          </a:p>
          <a:p>
            <a:endParaRPr lang="en-US" b="1" i="0" baseline="0" smtClean="0"/>
          </a:p>
          <a:p>
            <a:r>
              <a:rPr lang="en-US" b="1" i="0" baseline="0" smtClean="0"/>
              <a:t>But for the translation they record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11.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endParaRPr lang="en-US" sz="2400"/>
          </a:p>
        </p:txBody>
      </p:sp>
      <p:sp>
        <p:nvSpPr>
          <p:cNvPr id="6"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extLst>
      <p:ext uri="{BB962C8B-B14F-4D97-AF65-F5344CB8AC3E}">
        <p14:creationId xmlns:p14="http://schemas.microsoft.com/office/powerpoint/2010/main" val="122333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if there is more than one expression of the work, the relationship to the expression should also be recorded (RDA 17.3). This means that the record must allow the user to understand what the work (and expression) is.</a:t>
            </a:r>
          </a:p>
          <a:p>
            <a:r>
              <a:rPr lang="en-US" sz="2400" smtClean="0"/>
              <a:t>Common ways to do this:</a:t>
            </a:r>
          </a:p>
          <a:p>
            <a:pPr lvl="1"/>
            <a:r>
              <a:rPr lang="en-US" sz="2400" smtClean="0"/>
              <a:t>Authorized access point for the work or expression</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2011</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a:t>
            </a:r>
            <a:r>
              <a:rPr lang="en-US" sz="1400"/>
              <a:t>$l </a:t>
            </a:r>
            <a:r>
              <a:rPr lang="en-US" sz="1400">
                <a:solidFill>
                  <a:srgbClr val="FF0000"/>
                </a:solidFill>
              </a:rPr>
              <a:t>English </a:t>
            </a:r>
            <a:r>
              <a:rPr lang="en-US" sz="1400"/>
              <a:t>$s</a:t>
            </a:r>
            <a:r>
              <a:rPr lang="en-US" sz="1400">
                <a:solidFill>
                  <a:srgbClr val="FF0000"/>
                </a:solidFill>
              </a:rPr>
              <a:t>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expression being described. 17.3 requires recording the relationship to the expression if there are more than one.</a:t>
            </a:r>
          </a:p>
        </p:txBody>
      </p:sp>
      <p:sp>
        <p:nvSpPr>
          <p:cNvPr id="7" name="Footer Placeholder 6"/>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a:t>
            </a:r>
            <a:r>
              <a:rPr lang="en-US" sz="1400" smtClean="0"/>
              <a:t>$d</a:t>
            </a:r>
            <a:r>
              <a:rPr lang="en-US" sz="1400" smtClean="0">
                <a:solidFill>
                  <a:srgbClr val="FF0000"/>
                </a:solidFill>
              </a:rPr>
              <a:t>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1957</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 </a:t>
            </a:r>
            <a:r>
              <a:rPr lang="en-US" sz="1400">
                <a:solidFill>
                  <a:srgbClr val="FF0000"/>
                </a:solidFill>
              </a:rPr>
              <a:t>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a:t>
            </a:r>
            <a:r>
              <a:rPr lang="en-US" sz="1400"/>
              <a:t>$l</a:t>
            </a:r>
            <a:r>
              <a:rPr lang="en-US" sz="1400">
                <a:solidFill>
                  <a:srgbClr val="FF0000"/>
                </a:solidFill>
              </a:rPr>
              <a:t> English </a:t>
            </a:r>
            <a:r>
              <a:rPr lang="en-US" sz="1400"/>
              <a:t>$s</a:t>
            </a:r>
            <a:r>
              <a:rPr lang="en-US" sz="1400">
                <a:solidFill>
                  <a:srgbClr val="FF0000"/>
                </a:solidFill>
              </a:rPr>
              <a:t>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work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a:t>
            </a:r>
            <a:r>
              <a:rPr lang="en-US" sz="1400">
                <a:solidFill>
                  <a:srgbClr val="FF0000"/>
                </a:solidFill>
              </a:rPr>
              <a:t>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López Colomé, </a:t>
            </a:r>
            <a:r>
              <a:rPr lang="en-US" sz="2000" smtClean="0">
                <a:solidFill>
                  <a:srgbClr val="FF0000"/>
                </a:solidFill>
              </a:rPr>
              <a:t>Pura, $d 1952-</a:t>
            </a:r>
            <a:endParaRPr lang="en-US" sz="2000">
              <a:solidFill>
                <a:srgbClr val="FF0000"/>
              </a:solidFill>
            </a:endParaRPr>
          </a:p>
          <a:p>
            <a:pPr marL="0" indent="0">
              <a:buNone/>
            </a:pPr>
            <a:r>
              <a:rPr lang="en-US" sz="2000"/>
              <a:t>240 10	$a </a:t>
            </a:r>
            <a:r>
              <a:rPr lang="en-US" sz="2000">
                <a:solidFill>
                  <a:srgbClr val="FF0000"/>
                </a:solidFill>
              </a:rPr>
              <a:t>Santo y seña</a:t>
            </a:r>
            <a:r>
              <a:rPr lang="en-US" sz="2000" smtClean="0"/>
              <a:t>. $l English </a:t>
            </a:r>
            <a:r>
              <a:rPr lang="en-US" sz="2000"/>
              <a:t>&amp; </a:t>
            </a:r>
            <a:r>
              <a:rPr lang="en-US" sz="2000" smtClean="0"/>
              <a:t>Spanish</a:t>
            </a:r>
          </a:p>
          <a:p>
            <a:pPr marL="0" indent="0">
              <a:buNone/>
            </a:pPr>
            <a:r>
              <a:rPr lang="en-US" sz="2000"/>
              <a:t>245 10	$a Watchword </a:t>
            </a:r>
            <a:r>
              <a:rPr lang="en-US" sz="2000" smtClean="0"/>
              <a:t>/ $c Pura </a:t>
            </a:r>
            <a:r>
              <a:rPr lang="en-US" sz="2000"/>
              <a:t>López Colomé ; translated by Forrest Gander</a:t>
            </a:r>
            <a:r>
              <a:rPr lang="en-US" sz="2000" smtClean="0"/>
              <a:t>.</a:t>
            </a:r>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López Colomé, Pura, $d </a:t>
            </a:r>
            <a:r>
              <a:rPr lang="en-US" sz="2000" smtClean="0"/>
              <a:t>1952- $e author.</a:t>
            </a:r>
            <a:endParaRPr lang="en-US" sz="2000"/>
          </a:p>
          <a:p>
            <a:pPr marL="0" indent="0">
              <a:buNone/>
            </a:pPr>
            <a:r>
              <a:rPr lang="en-US" sz="2000" smtClean="0"/>
              <a:t>245 </a:t>
            </a:r>
            <a:r>
              <a:rPr lang="en-US" sz="2000"/>
              <a:t>10	$a Watchword / $c Pura López Colomé ; translated by Forrest Gander</a:t>
            </a:r>
            <a:r>
              <a:rPr lang="en-US" sz="2000" smtClean="0"/>
              <a:t>.</a:t>
            </a:r>
          </a:p>
          <a:p>
            <a:pPr marL="0" indent="0">
              <a:buNone/>
            </a:pPr>
            <a:r>
              <a:rPr lang="en-US" sz="2000" smtClean="0"/>
              <a:t>700 12	</a:t>
            </a:r>
            <a:r>
              <a:rPr lang="en-US" sz="2000"/>
              <a:t>$a </a:t>
            </a:r>
            <a:r>
              <a:rPr lang="en-US" sz="2000">
                <a:solidFill>
                  <a:srgbClr val="FF0000"/>
                </a:solidFill>
              </a:rPr>
              <a:t>López Colomé, Pura, $d </a:t>
            </a:r>
            <a:r>
              <a:rPr lang="en-US" sz="2000" smtClean="0">
                <a:solidFill>
                  <a:srgbClr val="FF0000"/>
                </a:solidFill>
              </a:rPr>
              <a:t>1952- $t </a:t>
            </a:r>
            <a:r>
              <a:rPr lang="en-US" sz="2000">
                <a:solidFill>
                  <a:srgbClr val="FF0000"/>
                </a:solidFill>
              </a:rPr>
              <a:t>Santo y </a:t>
            </a:r>
            <a:r>
              <a:rPr lang="en-US" sz="2000" smtClean="0">
                <a:solidFill>
                  <a:srgbClr val="FF0000"/>
                </a:solidFill>
              </a:rPr>
              <a:t>seña</a:t>
            </a:r>
            <a:r>
              <a:rPr lang="en-US" sz="2000" smtClean="0"/>
              <a:t>.</a:t>
            </a:r>
            <a:endParaRPr lang="en-US" sz="2000"/>
          </a:p>
          <a:p>
            <a:pPr marL="0" indent="0">
              <a:buNone/>
            </a:pPr>
            <a:r>
              <a:rPr lang="en-US" sz="2000"/>
              <a:t>700 12	$a </a:t>
            </a:r>
            <a:r>
              <a:rPr lang="en-US" sz="2000">
                <a:solidFill>
                  <a:srgbClr val="FF0000"/>
                </a:solidFill>
              </a:rPr>
              <a:t>López Colomé, Pura, $d 1952- $t Santo y seña</a:t>
            </a:r>
            <a:r>
              <a:rPr lang="en-US" sz="2000" smtClean="0"/>
              <a:t>. $l English.</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11.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editor </a:t>
            </a:r>
            <a:r>
              <a:rPr lang="en-US" sz="2000" b="1" smtClean="0"/>
              <a:t>	of </a:t>
            </a:r>
            <a:r>
              <a:rPr lang="en-US" sz="2000" b="1"/>
              <a:t>compilation.</a:t>
            </a:r>
          </a:p>
          <a:p>
            <a:pPr marL="0" indent="0">
              <a:buNone/>
            </a:pPr>
            <a:r>
              <a:rPr lang="en-US" sz="2000" b="1"/>
              <a:t>700 </a:t>
            </a:r>
            <a:r>
              <a:rPr lang="en-US" sz="2000" b="1" smtClean="0"/>
              <a:t>1_</a:t>
            </a:r>
            <a:r>
              <a:rPr lang="en-US" sz="2000" b="1"/>
              <a:t>	$a </a:t>
            </a:r>
            <a:r>
              <a:rPr lang="en-US" sz="2000" b="1" smtClean="0"/>
              <a:t>Cunningham, Beth,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Neighorgall, Sarah,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Banister, Joyce, </a:t>
            </a:r>
            <a:r>
              <a:rPr lang="en-US" sz="2000" b="1"/>
              <a:t>$e editor of compilation.</a:t>
            </a:r>
          </a:p>
          <a:p>
            <a:pPr marL="0" indent="0">
              <a:buNone/>
            </a:pPr>
            <a:r>
              <a:rPr lang="en-US" sz="2000" b="1"/>
              <a:t>700 </a:t>
            </a:r>
            <a:r>
              <a:rPr lang="en-US" sz="2000" b="1" smtClean="0"/>
              <a:t>1_</a:t>
            </a:r>
            <a:r>
              <a:rPr lang="en-US" sz="2000" b="1"/>
              <a:t>	$a </a:t>
            </a:r>
            <a:r>
              <a:rPr lang="en-US" sz="2000" b="1" smtClean="0"/>
              <a:t>Cunningham, Paula, </a:t>
            </a:r>
            <a:r>
              <a:rPr lang="en-US" sz="2000" b="1"/>
              <a:t>$e editor of </a:t>
            </a:r>
            <a:r>
              <a:rPr lang="en-US" sz="2000" b="1" smtClean="0"/>
              <a:t>	compilation</a:t>
            </a:r>
            <a:r>
              <a:rPr lang="en-US" sz="2000" b="1"/>
              <a:t>.</a:t>
            </a:r>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 of compilation.</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expressions in the resource</a:t>
            </a:r>
          </a:p>
          <a:p>
            <a:pPr marL="0" indent="0">
              <a:buNone/>
            </a:pPr>
            <a:r>
              <a:rPr lang="en-US" sz="2000" b="1" smtClean="0"/>
              <a:t>700 12 $a </a:t>
            </a:r>
            <a:r>
              <a:rPr lang="en-US" sz="2000" b="1"/>
              <a:t>Paz, Octavio, $d </a:t>
            </a:r>
            <a:r>
              <a:rPr lang="en-US" sz="2000" b="1" smtClean="0"/>
              <a:t>1914-1998. $t Piedra </a:t>
            </a:r>
            <a:r>
              <a:rPr lang="en-US" sz="2000" b="1"/>
              <a:t>de </a:t>
            </a:r>
            <a:r>
              <a:rPr lang="en-US" sz="2000" b="1" smtClean="0"/>
              <a:t>	sol</a:t>
            </a:r>
            <a:r>
              <a:rPr lang="en-US" sz="2000" b="1"/>
              <a:t>. $l </a:t>
            </a:r>
            <a:r>
              <a:rPr lang="en-US" sz="2000" b="1" smtClean="0"/>
              <a:t>Spanish</a:t>
            </a:r>
          </a:p>
          <a:p>
            <a:pPr marL="0" indent="0">
              <a:buNone/>
            </a:pPr>
            <a:r>
              <a:rPr lang="en-US" sz="2000" b="1"/>
              <a:t>700 12 $a Paz, Octavio, $d </a:t>
            </a:r>
            <a:r>
              <a:rPr lang="en-US" sz="2000" b="1" smtClean="0"/>
              <a:t>1914-1998. $t Piedra </a:t>
            </a:r>
            <a:r>
              <a:rPr lang="en-US" sz="2000" b="1"/>
              <a:t>de </a:t>
            </a:r>
            <a:r>
              <a:rPr lang="en-US" sz="2000" b="1" smtClean="0"/>
              <a:t>	sol</a:t>
            </a:r>
            <a:r>
              <a:rPr lang="en-US" sz="2000" b="1"/>
              <a:t>.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 $e </a:t>
            </a:r>
            <a:r>
              <a:rPr lang="en-US" sz="2000" b="1"/>
              <a:t>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We’re done with the eight 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6"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9F6B327D-F7A3-42AF-AF5D-A3CDD3FDFB30}" type="slidenum">
              <a:rPr lang="en-US" smtClean="0"/>
              <a:pPr>
                <a:defRPr/>
              </a:pPr>
              <a:t>93</a:t>
            </a:fld>
            <a:endParaRPr lang="en-US"/>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15276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TotalTime>
  <Words>4784</Words>
  <Application>Microsoft Office PowerPoint</Application>
  <PresentationFormat>On-screen Show (4:3)</PresentationFormat>
  <Paragraphs>798</Paragraphs>
  <Slides>94</Slides>
  <Notes>75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11 Recording Relationships</vt:lpstr>
      <vt:lpstr>Relationships in FRBR</vt:lpstr>
      <vt:lpstr>Entity-Relationship Diagram</vt:lpstr>
      <vt:lpstr>FRBR Relationships</vt:lpstr>
      <vt:lpstr>Relationships in RDA</vt:lpstr>
      <vt:lpstr>Relationships in MARC</vt:lpstr>
      <vt:lpstr>AACR2 Record</vt:lpstr>
      <vt:lpstr>Relationships in MARC</vt:lpstr>
      <vt:lpstr>AACR2 Record</vt:lpstr>
      <vt:lpstr>Relationships in MARC</vt:lpstr>
      <vt:lpstr>AACR2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11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403</cp:revision>
  <dcterms:created xsi:type="dcterms:W3CDTF">2009-02-12T16:45:06Z</dcterms:created>
  <dcterms:modified xsi:type="dcterms:W3CDTF">2013-05-14T21:18:34Z</dcterms:modified>
</cp:coreProperties>
</file>